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6"/>
  </p:notesMasterIdLst>
  <p:handoutMasterIdLst>
    <p:handoutMasterId r:id="rId17"/>
  </p:handoutMasterIdLst>
  <p:sldIdLst>
    <p:sldId id="547" r:id="rId2"/>
    <p:sldId id="550" r:id="rId3"/>
    <p:sldId id="558" r:id="rId4"/>
    <p:sldId id="690" r:id="rId5"/>
    <p:sldId id="691" r:id="rId6"/>
    <p:sldId id="665" r:id="rId7"/>
    <p:sldId id="666" r:id="rId8"/>
    <p:sldId id="692" r:id="rId9"/>
    <p:sldId id="667" r:id="rId10"/>
    <p:sldId id="693" r:id="rId11"/>
    <p:sldId id="562" r:id="rId12"/>
    <p:sldId id="554" r:id="rId13"/>
    <p:sldId id="552" r:id="rId14"/>
    <p:sldId id="553" r:id="rId15"/>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21" autoAdjust="0"/>
    <p:restoredTop sz="94660"/>
  </p:normalViewPr>
  <p:slideViewPr>
    <p:cSldViewPr>
      <p:cViewPr varScale="1">
        <p:scale>
          <a:sx n="85" d="100"/>
          <a:sy n="85" d="100"/>
        </p:scale>
        <p:origin x="82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166"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2020-11-05</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11/5/2020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Using member functions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lstStyle/>
          <a:p>
            <a:r>
              <a:rPr lang="en-CA" dirty="0"/>
              <a:t>Using member functions</a:t>
            </a:r>
            <a:endParaRPr lang="en-CA" dirty="0">
              <a:latin typeface="Consolas" panose="020B0609020204030204" pitchFamily="49" charset="0"/>
              <a:cs typeface="Consolas" panose="020B0609020204030204" pitchFamily="49" charset="0"/>
            </a:endParaRPr>
          </a:p>
        </p:txBody>
      </p:sp>
      <p:pic>
        <p:nvPicPr>
          <p:cNvPr id="5" name="Audio 4">
            <a:hlinkClick r:id="" action="ppaction://media"/>
            <a:extLst>
              <a:ext uri="{FF2B5EF4-FFF2-40B4-BE49-F238E27FC236}">
                <a16:creationId xmlns:a16="http://schemas.microsoft.com/office/drawing/2014/main" id="{40E8D943-F3F3-47F4-8B07-52CB162BE4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9814"/>
    </mc:Choice>
    <mc:Fallback>
      <p:transition spd="slow" advTm="19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DC053-C0D9-45AE-AE55-46C490BA4E55}"/>
              </a:ext>
            </a:extLst>
          </p:cNvPr>
          <p:cNvSpPr>
            <a:spLocks noGrp="1"/>
          </p:cNvSpPr>
          <p:nvPr>
            <p:ph type="title"/>
          </p:nvPr>
        </p:nvSpPr>
        <p:spPr/>
        <p:txBody>
          <a:bodyPr/>
          <a:lstStyle/>
          <a:p>
            <a:r>
              <a:rPr lang="en-US" dirty="0"/>
              <a:t>Constructors and destructors?</a:t>
            </a:r>
          </a:p>
        </p:txBody>
      </p:sp>
      <p:sp>
        <p:nvSpPr>
          <p:cNvPr id="3" name="Content Placeholder 2">
            <a:extLst>
              <a:ext uri="{FF2B5EF4-FFF2-40B4-BE49-F238E27FC236}">
                <a16:creationId xmlns:a16="http://schemas.microsoft.com/office/drawing/2014/main" id="{F0A7E716-C825-4FDA-80FE-B72FBF246253}"/>
              </a:ext>
            </a:extLst>
          </p:cNvPr>
          <p:cNvSpPr>
            <a:spLocks noGrp="1"/>
          </p:cNvSpPr>
          <p:nvPr>
            <p:ph idx="1"/>
          </p:nvPr>
        </p:nvSpPr>
        <p:spPr/>
        <p:txBody>
          <a:bodyPr/>
          <a:lstStyle/>
          <a:p>
            <a:r>
              <a:rPr lang="en-US" dirty="0"/>
              <a:t>We emphasized there are three aspects that we must deal with:</a:t>
            </a:r>
          </a:p>
          <a:p>
            <a:pPr marL="457200" lvl="1" indent="0">
              <a:buNone/>
            </a:pPr>
            <a:r>
              <a:rPr lang="en-US" dirty="0"/>
              <a:t>	The creation and initialization	  Constructors</a:t>
            </a:r>
          </a:p>
          <a:p>
            <a:pPr marL="457200" lvl="1" indent="0">
              <a:buNone/>
            </a:pPr>
            <a:r>
              <a:rPr lang="en-US" dirty="0"/>
              <a:t>	The lifetime of the object		  Member functions</a:t>
            </a:r>
          </a:p>
          <a:p>
            <a:pPr marL="457200" lvl="1" indent="0">
              <a:buNone/>
            </a:pPr>
            <a:r>
              <a:rPr lang="en-US" dirty="0"/>
              <a:t>	The clean-up prior to destruction	  Destructors</a:t>
            </a:r>
          </a:p>
          <a:p>
            <a:pPr marL="457200" lvl="1" indent="0">
              <a:buNone/>
            </a:pPr>
            <a:endParaRPr lang="en-US" dirty="0"/>
          </a:p>
          <a:p>
            <a:r>
              <a:rPr lang="en-US" dirty="0"/>
              <a:t>We didn’t have to deal with the constructors or the destructors because the compiler deal with these:</a:t>
            </a:r>
          </a:p>
          <a:p>
            <a:pPr lvl="1"/>
            <a:r>
              <a:rPr lang="en-US" dirty="0"/>
              <a:t>The constructor was called when the local variable was declared</a:t>
            </a:r>
          </a:p>
          <a:p>
            <a:pPr lvl="1"/>
            <a:r>
              <a:rPr lang="en-US" dirty="0"/>
              <a:t>The destructor was called when the local variable went out of scope</a:t>
            </a:r>
          </a:p>
        </p:txBody>
      </p:sp>
      <p:pic>
        <p:nvPicPr>
          <p:cNvPr id="4" name="Audio 3">
            <a:hlinkClick r:id="" action="ppaction://media"/>
            <a:extLst>
              <a:ext uri="{FF2B5EF4-FFF2-40B4-BE49-F238E27FC236}">
                <a16:creationId xmlns:a16="http://schemas.microsoft.com/office/drawing/2014/main" id="{D21BC09F-D341-4040-9E97-4AD9B2B0BA9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96285933"/>
      </p:ext>
    </p:extLst>
  </p:cSld>
  <p:clrMapOvr>
    <a:masterClrMapping/>
  </p:clrMapOvr>
  <mc:AlternateContent xmlns:mc="http://schemas.openxmlformats.org/markup-compatibility/2006">
    <mc:Choice xmlns:p14="http://schemas.microsoft.com/office/powerpoint/2010/main" Requires="p14">
      <p:transition spd="slow" p14:dur="2000" advTm="97654"/>
    </mc:Choice>
    <mc:Fallback>
      <p:transition spd="slow" advTm="97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US" dirty="0"/>
              <a:t>Understand how to use member functions</a:t>
            </a:r>
          </a:p>
          <a:p>
            <a:pPr lvl="1"/>
            <a:r>
              <a:rPr lang="en-US" dirty="0"/>
              <a:t>Have seen member functions for:</a:t>
            </a:r>
          </a:p>
          <a:p>
            <a:pPr marL="914400" lvl="2" indent="0">
              <a:buNone/>
            </a:pPr>
            <a:r>
              <a:rPr lang="en-US" dirty="0"/>
              <a:t>	</a:t>
            </a:r>
            <a:r>
              <a:rPr lang="en-US" dirty="0">
                <a:latin typeface="Consolas" panose="020B0609020204030204" pitchFamily="49" charset="0"/>
              </a:rPr>
              <a:t>std::</a:t>
            </a:r>
            <a:r>
              <a:rPr lang="en-US" dirty="0" err="1">
                <a:latin typeface="Consolas" panose="020B0609020204030204" pitchFamily="49" charset="0"/>
              </a:rPr>
              <a:t>cout</a:t>
            </a:r>
            <a:endParaRPr lang="en-US" dirty="0">
              <a:latin typeface="Consolas" panose="020B0609020204030204" pitchFamily="49" charset="0"/>
            </a:endParaRPr>
          </a:p>
          <a:p>
            <a:pPr marL="914400" lvl="2" indent="0">
              <a:buNone/>
            </a:pPr>
            <a:r>
              <a:rPr lang="en-US" dirty="0">
                <a:latin typeface="Consolas" panose="020B0609020204030204" pitchFamily="49" charset="0"/>
              </a:rPr>
              <a:t>	std::string</a:t>
            </a:r>
          </a:p>
          <a:p>
            <a:pPr marL="914400" lvl="2" indent="0">
              <a:buNone/>
            </a:pPr>
            <a:r>
              <a:rPr lang="en-US" dirty="0">
                <a:latin typeface="Consolas" panose="020B0609020204030204" pitchFamily="49" charset="0"/>
              </a:rPr>
              <a:t>	std::set</a:t>
            </a:r>
            <a:endParaRPr lang="en-CA" dirty="0">
              <a:latin typeface="Consolas" panose="020B0609020204030204" pitchFamily="49" charset="0"/>
            </a:endParaRPr>
          </a:p>
          <a:p>
            <a:pPr lvl="1"/>
            <a:r>
              <a:rPr lang="en-US" dirty="0"/>
              <a:t>Understand that the compiler schedules calls to the constructor and the destructor when a local variable is declared and when it goes out of scope</a:t>
            </a:r>
          </a:p>
          <a:p>
            <a:pPr lvl="1"/>
            <a:endParaRPr lang="en-CA" dirty="0"/>
          </a:p>
          <a:p>
            <a:pPr lvl="1"/>
            <a:endParaRPr lang="en-CA" dirty="0"/>
          </a:p>
          <a:p>
            <a:pPr lvl="1"/>
            <a:endParaRPr lang="en-CA" dirty="0"/>
          </a:p>
        </p:txBody>
      </p:sp>
      <p:pic>
        <p:nvPicPr>
          <p:cNvPr id="6" name="Audio 5">
            <a:hlinkClick r:id="" action="ppaction://media"/>
            <a:extLst>
              <a:ext uri="{FF2B5EF4-FFF2-40B4-BE49-F238E27FC236}">
                <a16:creationId xmlns:a16="http://schemas.microsoft.com/office/drawing/2014/main" id="{827A0D7E-69AD-46AE-95C5-411B1AFD51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82322"/>
    </mc:Choice>
    <mc:Fallback>
      <p:transition spd="slow" advTm="82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https://en.wikipedia.org/wiki/C++_classes</a:t>
            </a:r>
          </a:p>
          <a:p>
            <a:pPr marL="0" indent="0">
              <a:buNone/>
            </a:pPr>
            <a:r>
              <a:rPr lang="en-CA" sz="1800" dirty="0"/>
              <a:t>[2]	https://en.wikipedia.org/wiki/Standard_Template_Library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855"/>
    </mc:Choice>
    <mc:Fallback xmlns="">
      <p:transition spd="slow" advTm="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706"/>
    </mc:Choice>
    <mc:Fallback xmlns="">
      <p:transition spd="slow" advTm="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55"/>
    </mc:Choice>
    <mc:Fallback xmlns="">
      <p:transition spd="slow" advTm="3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See how to use member functions</a:t>
            </a:r>
          </a:p>
          <a:p>
            <a:pPr lvl="1"/>
            <a:r>
              <a:rPr lang="en-US" dirty="0"/>
              <a:t>Look at using member functions for the </a:t>
            </a:r>
          </a:p>
          <a:p>
            <a:pPr lvl="2"/>
            <a:r>
              <a:rPr lang="en-US" dirty="0">
                <a:latin typeface="Consolas" panose="020B0609020204030204" pitchFamily="49" charset="0"/>
              </a:rPr>
              <a:t>std::</a:t>
            </a:r>
            <a:r>
              <a:rPr lang="en-US" dirty="0" err="1">
                <a:latin typeface="Consolas" panose="020B0609020204030204" pitchFamily="49" charset="0"/>
              </a:rPr>
              <a:t>cout</a:t>
            </a:r>
            <a:r>
              <a:rPr lang="en-US" dirty="0">
                <a:latin typeface="Consolas" panose="020B0609020204030204" pitchFamily="49" charset="0"/>
              </a:rPr>
              <a:t> </a:t>
            </a:r>
            <a:r>
              <a:rPr lang="en-US" dirty="0"/>
              <a:t>object</a:t>
            </a:r>
          </a:p>
          <a:p>
            <a:pPr lvl="2"/>
            <a:r>
              <a:rPr lang="en-US" dirty="0"/>
              <a:t>Instances of the </a:t>
            </a:r>
            <a:r>
              <a:rPr lang="en-US" dirty="0">
                <a:latin typeface="Consolas" panose="020B0609020204030204" pitchFamily="49" charset="0"/>
              </a:rPr>
              <a:t>std::string</a:t>
            </a:r>
            <a:r>
              <a:rPr lang="en-US" dirty="0"/>
              <a:t> class</a:t>
            </a:r>
          </a:p>
          <a:p>
            <a:pPr lvl="2"/>
            <a:r>
              <a:rPr lang="en-US" dirty="0"/>
              <a:t>Introduce the </a:t>
            </a:r>
            <a:r>
              <a:rPr lang="en-US" dirty="0">
                <a:latin typeface="Consolas" panose="020B0609020204030204" pitchFamily="49" charset="0"/>
              </a:rPr>
              <a:t>std::set</a:t>
            </a:r>
            <a:r>
              <a:rPr lang="en-US" dirty="0"/>
              <a:t> class and its member functions</a:t>
            </a:r>
          </a:p>
          <a:p>
            <a:pPr lvl="1"/>
            <a:r>
              <a:rPr lang="en-US" dirty="0"/>
              <a:t>Observe that we don’t have to know about the constructors and destructors</a:t>
            </a:r>
            <a:endParaRPr lang="en-CA" dirty="0"/>
          </a:p>
        </p:txBody>
      </p:sp>
      <p:pic>
        <p:nvPicPr>
          <p:cNvPr id="7" name="Audio 6">
            <a:hlinkClick r:id="" action="ppaction://media"/>
            <a:extLst>
              <a:ext uri="{FF2B5EF4-FFF2-40B4-BE49-F238E27FC236}">
                <a16:creationId xmlns:a16="http://schemas.microsoft.com/office/drawing/2014/main" id="{E1D16A30-02B4-41D9-A56A-E685A8D146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52140"/>
    </mc:Choice>
    <mc:Fallback>
      <p:transition spd="slow" advTm="52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Member functions</a:t>
            </a:r>
          </a:p>
        </p:txBody>
      </p:sp>
      <p:sp>
        <p:nvSpPr>
          <p:cNvPr id="3" name="Content Placeholder 2"/>
          <p:cNvSpPr>
            <a:spLocks noGrp="1"/>
          </p:cNvSpPr>
          <p:nvPr>
            <p:ph idx="1"/>
          </p:nvPr>
        </p:nvSpPr>
        <p:spPr/>
        <p:txBody>
          <a:bodyPr/>
          <a:lstStyle/>
          <a:p>
            <a:r>
              <a:rPr lang="en-US" dirty="0"/>
              <a:t>We discussed how we don’t want users accessing member variables</a:t>
            </a:r>
          </a:p>
          <a:p>
            <a:pPr lvl="1"/>
            <a:r>
              <a:rPr lang="en-US" dirty="0"/>
              <a:t>Instead, users should only be able to call functions associated with the class</a:t>
            </a:r>
          </a:p>
          <a:p>
            <a:pPr lvl="1"/>
            <a:r>
              <a:rPr lang="en-US" dirty="0"/>
              <a:t>Inside a function, you can make sure everything is correct when</a:t>
            </a:r>
            <a:br>
              <a:rPr lang="en-US" dirty="0"/>
            </a:br>
            <a:r>
              <a:rPr lang="en-US" dirty="0"/>
              <a:t>the function returns</a:t>
            </a:r>
          </a:p>
          <a:p>
            <a:pPr lvl="1"/>
            <a:endParaRPr lang="en-US" dirty="0"/>
          </a:p>
          <a:p>
            <a:r>
              <a:rPr lang="en-US" dirty="0"/>
              <a:t>How do we allow the author of the class to write functions that</a:t>
            </a:r>
            <a:br>
              <a:rPr lang="en-US" dirty="0"/>
            </a:br>
            <a:r>
              <a:rPr lang="en-US" dirty="0"/>
              <a:t>access member variables, but at the same time disallow users</a:t>
            </a:r>
            <a:br>
              <a:rPr lang="en-US" dirty="0"/>
            </a:br>
            <a:r>
              <a:rPr lang="en-US" dirty="0"/>
              <a:t>from writing similar functions?</a:t>
            </a:r>
          </a:p>
          <a:p>
            <a:pPr lvl="1"/>
            <a:r>
              <a:rPr lang="en-US" dirty="0"/>
              <a:t>Like member variables, a class can also have </a:t>
            </a:r>
            <a:r>
              <a:rPr lang="en-US" i="1" dirty="0"/>
              <a:t>member functions</a:t>
            </a:r>
          </a:p>
          <a:p>
            <a:pPr lvl="1"/>
            <a:endParaRPr lang="en-US" i="1" dirty="0"/>
          </a:p>
          <a:p>
            <a:r>
              <a:rPr lang="en-US" dirty="0"/>
              <a:t>With member functions, we will call them in the exact way that</a:t>
            </a:r>
            <a:br>
              <a:rPr lang="en-US" dirty="0"/>
            </a:br>
            <a:r>
              <a:rPr lang="en-US" dirty="0"/>
              <a:t>we access member variables:</a:t>
            </a:r>
            <a:br>
              <a:rPr lang="en-US" dirty="0"/>
            </a:br>
            <a:r>
              <a:rPr lang="en-US" dirty="0"/>
              <a:t>	with the </a:t>
            </a:r>
            <a:r>
              <a:rPr lang="en-US" dirty="0">
                <a:latin typeface="Consolas" panose="020B0609020204030204" pitchFamily="49" charset="0"/>
              </a:rPr>
              <a:t>.</a:t>
            </a:r>
            <a:r>
              <a:rPr lang="en-US" dirty="0"/>
              <a:t> operator, only now we pass it arguments, as well</a:t>
            </a:r>
          </a:p>
          <a:p>
            <a:pPr lvl="1"/>
            <a:endParaRPr lang="en-US" dirty="0"/>
          </a:p>
        </p:txBody>
      </p:sp>
      <p:pic>
        <p:nvPicPr>
          <p:cNvPr id="6" name="Audio 5">
            <a:hlinkClick r:id="" action="ppaction://media"/>
            <a:extLst>
              <a:ext uri="{FF2B5EF4-FFF2-40B4-BE49-F238E27FC236}">
                <a16:creationId xmlns:a16="http://schemas.microsoft.com/office/drawing/2014/main" id="{FC8E4BE2-56AE-4E28-B482-DD8655E0EA0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88169"/>
    </mc:Choice>
    <mc:Fallback>
      <p:transition spd="slow" advTm="88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Calling member functions</a:t>
            </a:r>
          </a:p>
        </p:txBody>
      </p:sp>
      <p:sp>
        <p:nvSpPr>
          <p:cNvPr id="3" name="Content Placeholder 2"/>
          <p:cNvSpPr>
            <a:spLocks noGrp="1"/>
          </p:cNvSpPr>
          <p:nvPr>
            <p:ph idx="1"/>
          </p:nvPr>
        </p:nvSpPr>
        <p:spPr>
          <a:xfrm>
            <a:off x="457200" y="1600200"/>
            <a:ext cx="8686800" cy="4525963"/>
          </a:xfrm>
        </p:spPr>
        <p:txBody>
          <a:bodyPr/>
          <a:lstStyle/>
          <a:p>
            <a:r>
              <a:rPr lang="en-US" dirty="0"/>
              <a:t>Here is how member functions are called:</a:t>
            </a:r>
          </a:p>
          <a:p>
            <a:pPr marL="800100" lvl="2" indent="0">
              <a:buNone/>
            </a:pPr>
            <a:r>
              <a:rPr lang="en-US" sz="1500" dirty="0">
                <a:latin typeface="Consolas" panose="020B0609020204030204" pitchFamily="49" charset="0"/>
              </a:rPr>
              <a:t>int main()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M_PI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a:t>
            </a:r>
            <a:r>
              <a:rPr lang="en-US" sz="1500" b="1" dirty="0">
                <a:latin typeface="Consolas" panose="020B0609020204030204" pitchFamily="49" charset="0"/>
              </a:rPr>
              <a:t>std::</a:t>
            </a:r>
            <a:r>
              <a:rPr lang="en-US" sz="1500" b="1" dirty="0" err="1">
                <a:latin typeface="Consolas" panose="020B0609020204030204" pitchFamily="49" charset="0"/>
              </a:rPr>
              <a:t>cout.precision</a:t>
            </a:r>
            <a:r>
              <a:rPr lang="en-US" sz="1500" b="1" dirty="0">
                <a:latin typeface="Consolas" panose="020B0609020204030204" pitchFamily="49" charset="0"/>
              </a:rPr>
              <a:t>( 16 );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M_PI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std::sin( M_PI )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a:t>
            </a:r>
            <a:r>
              <a:rPr lang="en-US" sz="1500" b="1" dirty="0">
                <a:latin typeface="Consolas" panose="020B0609020204030204" pitchFamily="49" charset="0"/>
              </a:rPr>
              <a:t>std::</a:t>
            </a:r>
            <a:r>
              <a:rPr lang="en-US" sz="1500" b="1" dirty="0" err="1">
                <a:latin typeface="Consolas" panose="020B0609020204030204" pitchFamily="49" charset="0"/>
              </a:rPr>
              <a:t>cout.width</a:t>
            </a:r>
            <a:r>
              <a:rPr lang="en-US" sz="1500" b="1" dirty="0">
                <a:latin typeface="Consolas" panose="020B0609020204030204" pitchFamily="49" charset="0"/>
              </a:rPr>
              <a:t>( 10 );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42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42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a:t>
            </a:r>
            <a:r>
              <a:rPr lang="en-US" sz="1500" b="1" dirty="0">
                <a:latin typeface="Consolas" panose="020B0609020204030204" pitchFamily="49" charset="0"/>
              </a:rPr>
              <a:t>std::</a:t>
            </a:r>
            <a:r>
              <a:rPr lang="en-US" sz="1500" b="1" dirty="0" err="1">
                <a:latin typeface="Consolas" panose="020B0609020204030204" pitchFamily="49" charset="0"/>
              </a:rPr>
              <a:t>cout.fill</a:t>
            </a:r>
            <a:r>
              <a:rPr lang="en-US" sz="1500" b="1" dirty="0">
                <a:latin typeface="Consolas" panose="020B0609020204030204" pitchFamily="49" charset="0"/>
              </a:rPr>
              <a:t>( '?' );</a:t>
            </a:r>
          </a:p>
          <a:p>
            <a:pPr marL="800100" lvl="2" indent="0">
              <a:buNone/>
            </a:pPr>
            <a:r>
              <a:rPr lang="en-US" sz="1500" b="1" dirty="0">
                <a:latin typeface="Consolas" panose="020B0609020204030204" pitchFamily="49" charset="0"/>
              </a:rPr>
              <a:t>    std::</a:t>
            </a:r>
            <a:r>
              <a:rPr lang="en-US" sz="1500" b="1" dirty="0" err="1">
                <a:latin typeface="Consolas" panose="020B0609020204030204" pitchFamily="49" charset="0"/>
              </a:rPr>
              <a:t>cout.width</a:t>
            </a:r>
            <a:r>
              <a:rPr lang="en-US" sz="1500" b="1" dirty="0">
                <a:latin typeface="Consolas" panose="020B0609020204030204" pitchFamily="49" charset="0"/>
              </a:rPr>
              <a:t>( 10 );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42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42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return 0;</a:t>
            </a:r>
          </a:p>
          <a:p>
            <a:pPr marL="800100" lvl="2" indent="0">
              <a:buNone/>
            </a:pPr>
            <a:r>
              <a:rPr lang="en-US" sz="1500" dirty="0">
                <a:latin typeface="Consolas" panose="020B0609020204030204" pitchFamily="49" charset="0"/>
              </a:rPr>
              <a:t>}</a:t>
            </a:r>
          </a:p>
          <a:p>
            <a:pPr marL="0" indent="0">
              <a:buNone/>
            </a:pPr>
            <a:endParaRPr lang="en-US" dirty="0"/>
          </a:p>
        </p:txBody>
      </p:sp>
      <p:sp>
        <p:nvSpPr>
          <p:cNvPr id="4" name="TextBox 3">
            <a:extLst>
              <a:ext uri="{FF2B5EF4-FFF2-40B4-BE49-F238E27FC236}">
                <a16:creationId xmlns:a16="http://schemas.microsoft.com/office/drawing/2014/main" id="{9DAA5492-2B19-4D47-AB75-331F5628DCFE}"/>
              </a:ext>
            </a:extLst>
          </p:cNvPr>
          <p:cNvSpPr txBox="1"/>
          <p:nvPr/>
        </p:nvSpPr>
        <p:spPr>
          <a:xfrm>
            <a:off x="5292080" y="3717032"/>
            <a:ext cx="3851920" cy="2554545"/>
          </a:xfrm>
          <a:prstGeom prst="rect">
            <a:avLst/>
          </a:prstGeom>
          <a:noFill/>
        </p:spPr>
        <p:txBody>
          <a:bodyPr wrap="square" rtlCol="0">
            <a:spAutoFit/>
          </a:bodyPr>
          <a:lstStyle/>
          <a:p>
            <a:r>
              <a:rPr lang="en-US" sz="2000" dirty="0">
                <a:solidFill>
                  <a:srgbClr val="0070C0"/>
                </a:solidFill>
                <a:latin typeface="Georgia" panose="02040502050405020303" pitchFamily="18" charset="0"/>
              </a:rPr>
              <a:t>Output:</a:t>
            </a:r>
          </a:p>
          <a:p>
            <a:r>
              <a:rPr lang="en-US" sz="2000" dirty="0">
                <a:solidFill>
                  <a:srgbClr val="0070C0"/>
                </a:solidFill>
                <a:latin typeface="Consolas" panose="020B0609020204030204" pitchFamily="49" charset="0"/>
              </a:rPr>
              <a:t>   3.14159</a:t>
            </a:r>
          </a:p>
          <a:p>
            <a:r>
              <a:rPr lang="en-US" sz="2000" dirty="0">
                <a:solidFill>
                  <a:srgbClr val="0070C0"/>
                </a:solidFill>
                <a:latin typeface="Consolas" panose="020B0609020204030204" pitchFamily="49" charset="0"/>
              </a:rPr>
              <a:t>   3.141592653589793</a:t>
            </a:r>
          </a:p>
          <a:p>
            <a:r>
              <a:rPr lang="en-US" sz="2000" dirty="0">
                <a:solidFill>
                  <a:srgbClr val="0070C0"/>
                </a:solidFill>
                <a:latin typeface="Consolas" panose="020B0609020204030204" pitchFamily="49" charset="0"/>
              </a:rPr>
              <a:t>   1.224646799147353e-16</a:t>
            </a:r>
          </a:p>
          <a:p>
            <a:r>
              <a:rPr lang="en-US" sz="2000" dirty="0">
                <a:solidFill>
                  <a:srgbClr val="0070C0"/>
                </a:solidFill>
                <a:latin typeface="Consolas" panose="020B0609020204030204" pitchFamily="49" charset="0"/>
              </a:rPr>
              <a:t>           42</a:t>
            </a:r>
          </a:p>
          <a:p>
            <a:r>
              <a:rPr lang="en-US" sz="2000" dirty="0">
                <a:solidFill>
                  <a:srgbClr val="0070C0"/>
                </a:solidFill>
                <a:latin typeface="Consolas" panose="020B0609020204030204" pitchFamily="49" charset="0"/>
              </a:rPr>
              <a:t>   42</a:t>
            </a:r>
          </a:p>
          <a:p>
            <a:r>
              <a:rPr lang="en-US" sz="2000" dirty="0">
                <a:solidFill>
                  <a:srgbClr val="0070C0"/>
                </a:solidFill>
                <a:latin typeface="Consolas" panose="020B0609020204030204" pitchFamily="49" charset="0"/>
              </a:rPr>
              <a:t>   ????????42</a:t>
            </a:r>
          </a:p>
          <a:p>
            <a:r>
              <a:rPr lang="en-US" sz="2000" dirty="0">
                <a:solidFill>
                  <a:srgbClr val="0070C0"/>
                </a:solidFill>
                <a:latin typeface="Consolas" panose="020B0609020204030204" pitchFamily="49" charset="0"/>
              </a:rPr>
              <a:t>   42</a:t>
            </a:r>
          </a:p>
        </p:txBody>
      </p:sp>
      <p:pic>
        <p:nvPicPr>
          <p:cNvPr id="8" name="Audio 7">
            <a:hlinkClick r:id="" action="ppaction://media"/>
            <a:extLst>
              <a:ext uri="{FF2B5EF4-FFF2-40B4-BE49-F238E27FC236}">
                <a16:creationId xmlns:a16="http://schemas.microsoft.com/office/drawing/2014/main" id="{2C8E833D-DFB8-4054-9DAA-A867848A424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95283372"/>
      </p:ext>
    </p:extLst>
  </p:cSld>
  <p:clrMapOvr>
    <a:masterClrMapping/>
  </p:clrMapOvr>
  <mc:AlternateContent xmlns:mc="http://schemas.openxmlformats.org/markup-compatibility/2006">
    <mc:Choice xmlns:p14="http://schemas.microsoft.com/office/powerpoint/2010/main" Requires="p14">
      <p:transition spd="slow" p14:dur="2000" advTm="190399"/>
    </mc:Choice>
    <mc:Fallback>
      <p:transition spd="slow" advTm="190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Calling member functions</a:t>
            </a:r>
          </a:p>
        </p:txBody>
      </p:sp>
      <p:sp>
        <p:nvSpPr>
          <p:cNvPr id="3" name="Content Placeholder 2"/>
          <p:cNvSpPr>
            <a:spLocks noGrp="1"/>
          </p:cNvSpPr>
          <p:nvPr>
            <p:ph idx="1"/>
          </p:nvPr>
        </p:nvSpPr>
        <p:spPr>
          <a:xfrm>
            <a:off x="457200" y="1600200"/>
            <a:ext cx="8686800" cy="4525963"/>
          </a:xfrm>
        </p:spPr>
        <p:txBody>
          <a:bodyPr/>
          <a:lstStyle/>
          <a:p>
            <a:r>
              <a:rPr lang="en-US" dirty="0"/>
              <a:t>Here is how member functions are called:</a:t>
            </a:r>
          </a:p>
          <a:p>
            <a:pPr marL="400050" lvl="1" indent="0">
              <a:buNone/>
            </a:pPr>
            <a:r>
              <a:rPr lang="en-US" sz="1500" dirty="0">
                <a:latin typeface="Consolas" panose="020B0609020204030204" pitchFamily="49" charset="0"/>
              </a:rPr>
              <a:t>int main() {</a:t>
            </a:r>
          </a:p>
          <a:p>
            <a:pPr marL="400050" lvl="1" indent="0">
              <a:buNone/>
            </a:pPr>
            <a:r>
              <a:rPr lang="en-US" sz="1500" dirty="0">
                <a:latin typeface="Consolas" panose="020B0609020204030204" pitchFamily="49" charset="0"/>
              </a:rPr>
              <a:t>    std::string greeting{ "</a:t>
            </a:r>
            <a:r>
              <a:rPr lang="en-US" sz="1500" dirty="0" err="1">
                <a:latin typeface="Consolas" panose="020B0609020204030204" pitchFamily="49" charset="0"/>
              </a:rPr>
              <a:t>G'day</a:t>
            </a:r>
            <a:r>
              <a:rPr lang="en-US" sz="1500" dirty="0">
                <a:latin typeface="Consolas" panose="020B0609020204030204" pitchFamily="49" charset="0"/>
              </a:rPr>
              <a:t>, for those of you..." };</a:t>
            </a:r>
          </a:p>
          <a:p>
            <a:pPr marL="400050" lvl="1"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greeting &lt;&lt; std::</a:t>
            </a:r>
            <a:r>
              <a:rPr lang="en-US" sz="1500" dirty="0" err="1">
                <a:latin typeface="Consolas" panose="020B0609020204030204" pitchFamily="49" charset="0"/>
              </a:rPr>
              <a:t>endl</a:t>
            </a:r>
            <a:r>
              <a:rPr lang="en-US" sz="1500" dirty="0">
                <a:latin typeface="Consolas" panose="020B0609020204030204" pitchFamily="49" charset="0"/>
              </a:rPr>
              <a:t>;</a:t>
            </a:r>
          </a:p>
          <a:p>
            <a:pPr marL="400050" lvl="1" indent="0">
              <a:buNone/>
            </a:pPr>
            <a:r>
              <a:rPr lang="en-US" sz="1500" dirty="0">
                <a:latin typeface="Consolas" panose="020B0609020204030204" pitchFamily="49" charset="0"/>
              </a:rPr>
              <a:t> </a:t>
            </a:r>
          </a:p>
          <a:p>
            <a:pPr marL="400050" lvl="1" indent="0">
              <a:buNone/>
            </a:pPr>
            <a:r>
              <a:rPr lang="en-US" sz="1500" dirty="0">
                <a:latin typeface="Consolas" panose="020B0609020204030204" pitchFamily="49" charset="0"/>
              </a:rPr>
              <a:t>    </a:t>
            </a:r>
            <a:r>
              <a:rPr lang="en-US" sz="1500" dirty="0" err="1">
                <a:latin typeface="Consolas" panose="020B0609020204030204" pitchFamily="49" charset="0"/>
              </a:rPr>
              <a:t>greeting.resize</a:t>
            </a:r>
            <a:r>
              <a:rPr lang="en-US" sz="1500" dirty="0">
                <a:latin typeface="Consolas" panose="020B0609020204030204" pitchFamily="49" charset="0"/>
              </a:rPr>
              <a:t>( </a:t>
            </a:r>
            <a:r>
              <a:rPr lang="en-US" sz="1500" dirty="0" err="1">
                <a:latin typeface="Consolas" panose="020B0609020204030204" pitchFamily="49" charset="0"/>
              </a:rPr>
              <a:t>greeting.length</a:t>
            </a:r>
            <a:r>
              <a:rPr lang="en-US" sz="1500" dirty="0">
                <a:latin typeface="Consolas" panose="020B0609020204030204" pitchFamily="49" charset="0"/>
              </a:rPr>
              <a:t>() - 3 );    // Reduce length by three</a:t>
            </a:r>
          </a:p>
          <a:p>
            <a:pPr marL="400050" lvl="1"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greeting &lt;&lt; std::</a:t>
            </a:r>
            <a:r>
              <a:rPr lang="en-US" sz="1500" dirty="0" err="1">
                <a:latin typeface="Consolas" panose="020B0609020204030204" pitchFamily="49" charset="0"/>
              </a:rPr>
              <a:t>endl</a:t>
            </a:r>
            <a:r>
              <a:rPr lang="en-US" sz="1500" dirty="0">
                <a:latin typeface="Consolas" panose="020B0609020204030204" pitchFamily="49" charset="0"/>
              </a:rPr>
              <a:t>;</a:t>
            </a:r>
          </a:p>
          <a:p>
            <a:pPr marL="400050" lvl="1" indent="0">
              <a:buNone/>
            </a:pPr>
            <a:endParaRPr lang="en-US" sz="1500" dirty="0">
              <a:latin typeface="Consolas" panose="020B0609020204030204" pitchFamily="49" charset="0"/>
            </a:endParaRPr>
          </a:p>
          <a:p>
            <a:pPr marL="400050" lvl="1" indent="0">
              <a:buNone/>
            </a:pPr>
            <a:r>
              <a:rPr lang="en-US" sz="1500" dirty="0">
                <a:latin typeface="Consolas" panose="020B0609020204030204" pitchFamily="49" charset="0"/>
              </a:rPr>
              <a:t>    greeting += " who don’t know us...";</a:t>
            </a:r>
          </a:p>
          <a:p>
            <a:pPr marL="400050" lvl="1"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greeting &lt;&lt; std::</a:t>
            </a:r>
            <a:r>
              <a:rPr lang="en-US" sz="1500" dirty="0" err="1">
                <a:latin typeface="Consolas" panose="020B0609020204030204" pitchFamily="49" charset="0"/>
              </a:rPr>
              <a:t>endl</a:t>
            </a:r>
            <a:r>
              <a:rPr lang="en-US" sz="1500" dirty="0">
                <a:latin typeface="Consolas" panose="020B0609020204030204" pitchFamily="49" charset="0"/>
              </a:rPr>
              <a:t>;</a:t>
            </a:r>
          </a:p>
          <a:p>
            <a:pPr marL="400050" lvl="1" indent="0">
              <a:buNone/>
            </a:pPr>
            <a:endParaRPr lang="en-US" sz="1500" dirty="0">
              <a:latin typeface="Consolas" panose="020B0609020204030204" pitchFamily="49" charset="0"/>
            </a:endParaRPr>
          </a:p>
          <a:p>
            <a:pPr marL="400050" lvl="1" indent="0">
              <a:buNone/>
            </a:pPr>
            <a:r>
              <a:rPr lang="en-US" sz="1500" dirty="0">
                <a:latin typeface="Consolas" panose="020B0609020204030204" pitchFamily="49" charset="0"/>
              </a:rPr>
              <a:t>    </a:t>
            </a:r>
            <a:r>
              <a:rPr lang="en-US" sz="1500" dirty="0" err="1">
                <a:latin typeface="Consolas" panose="020B0609020204030204" pitchFamily="49" charset="0"/>
              </a:rPr>
              <a:t>greeting.clear</a:t>
            </a:r>
            <a:r>
              <a:rPr lang="en-US" sz="1500" dirty="0">
                <a:latin typeface="Consolas" panose="020B0609020204030204" pitchFamily="49" charset="0"/>
              </a:rPr>
              <a:t>();</a:t>
            </a:r>
          </a:p>
          <a:p>
            <a:pPr marL="400050" lvl="1"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 &lt;&lt; greeting &lt;&lt; "\"" &lt;&lt; std::</a:t>
            </a:r>
            <a:r>
              <a:rPr lang="en-US" sz="1500" dirty="0" err="1">
                <a:latin typeface="Consolas" panose="020B0609020204030204" pitchFamily="49" charset="0"/>
              </a:rPr>
              <a:t>endl</a:t>
            </a:r>
            <a:r>
              <a:rPr lang="en-US" sz="1500" dirty="0">
                <a:latin typeface="Consolas" panose="020B0609020204030204" pitchFamily="49" charset="0"/>
              </a:rPr>
              <a:t>;</a:t>
            </a:r>
          </a:p>
          <a:p>
            <a:pPr marL="400050" lvl="1" indent="0">
              <a:buNone/>
            </a:pPr>
            <a:endParaRPr lang="en-US" sz="1500" dirty="0">
              <a:latin typeface="Consolas" panose="020B0609020204030204" pitchFamily="49" charset="0"/>
            </a:endParaRPr>
          </a:p>
          <a:p>
            <a:pPr marL="400050" lvl="1" indent="0">
              <a:buNone/>
            </a:pPr>
            <a:r>
              <a:rPr lang="en-US" sz="1500" dirty="0">
                <a:latin typeface="Consolas" panose="020B0609020204030204" pitchFamily="49" charset="0"/>
              </a:rPr>
              <a:t>    return 0;</a:t>
            </a:r>
          </a:p>
          <a:p>
            <a:pPr marL="400050" lvl="1" indent="0">
              <a:buNone/>
            </a:pPr>
            <a:r>
              <a:rPr lang="en-US" sz="1500" dirty="0">
                <a:latin typeface="Consolas" panose="020B0609020204030204" pitchFamily="49" charset="0"/>
              </a:rPr>
              <a:t>}</a:t>
            </a:r>
          </a:p>
          <a:p>
            <a:pPr marL="0" indent="0">
              <a:buNone/>
            </a:pPr>
            <a:endParaRPr lang="en-US" dirty="0"/>
          </a:p>
        </p:txBody>
      </p:sp>
      <p:sp>
        <p:nvSpPr>
          <p:cNvPr id="4" name="TextBox 3">
            <a:extLst>
              <a:ext uri="{FF2B5EF4-FFF2-40B4-BE49-F238E27FC236}">
                <a16:creationId xmlns:a16="http://schemas.microsoft.com/office/drawing/2014/main" id="{9DAA5492-2B19-4D47-AB75-331F5628DCFE}"/>
              </a:ext>
            </a:extLst>
          </p:cNvPr>
          <p:cNvSpPr txBox="1"/>
          <p:nvPr/>
        </p:nvSpPr>
        <p:spPr>
          <a:xfrm>
            <a:off x="2483768" y="5356373"/>
            <a:ext cx="6224576" cy="1384995"/>
          </a:xfrm>
          <a:prstGeom prst="rect">
            <a:avLst/>
          </a:prstGeom>
          <a:noFill/>
        </p:spPr>
        <p:txBody>
          <a:bodyPr wrap="square" rtlCol="0">
            <a:spAutoFit/>
          </a:bodyPr>
          <a:lstStyle/>
          <a:p>
            <a:r>
              <a:rPr lang="en-US"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a:t>
            </a:r>
            <a:r>
              <a:rPr lang="en-US" sz="1600" dirty="0" err="1">
                <a:solidFill>
                  <a:srgbClr val="0070C0"/>
                </a:solidFill>
                <a:latin typeface="Lucida Console" panose="020B0609040504020204" pitchFamily="49" charset="0"/>
              </a:rPr>
              <a:t>G'day</a:t>
            </a:r>
            <a:r>
              <a:rPr lang="en-US" sz="1600" dirty="0">
                <a:solidFill>
                  <a:srgbClr val="0070C0"/>
                </a:solidFill>
                <a:latin typeface="Lucida Console" panose="020B0609040504020204" pitchFamily="49" charset="0"/>
              </a:rPr>
              <a:t>, for those of you...</a:t>
            </a:r>
          </a:p>
          <a:p>
            <a:r>
              <a:rPr lang="en-US" sz="1600" dirty="0">
                <a:solidFill>
                  <a:srgbClr val="0070C0"/>
                </a:solidFill>
                <a:latin typeface="Lucida Console" panose="020B0609040504020204" pitchFamily="49" charset="0"/>
              </a:rPr>
              <a:t>   </a:t>
            </a:r>
            <a:r>
              <a:rPr lang="en-US" sz="1600" dirty="0" err="1">
                <a:solidFill>
                  <a:srgbClr val="0070C0"/>
                </a:solidFill>
                <a:latin typeface="Lucida Console" panose="020B0609040504020204" pitchFamily="49" charset="0"/>
              </a:rPr>
              <a:t>G'day</a:t>
            </a:r>
            <a:r>
              <a:rPr lang="en-US" sz="1600" dirty="0">
                <a:solidFill>
                  <a:srgbClr val="0070C0"/>
                </a:solidFill>
                <a:latin typeface="Lucida Console" panose="020B0609040504020204" pitchFamily="49" charset="0"/>
              </a:rPr>
              <a:t>, for those of you</a:t>
            </a:r>
          </a:p>
          <a:p>
            <a:r>
              <a:rPr lang="en-US" sz="1600" dirty="0">
                <a:solidFill>
                  <a:srgbClr val="0070C0"/>
                </a:solidFill>
                <a:latin typeface="Lucida Console" panose="020B0609040504020204" pitchFamily="49" charset="0"/>
              </a:rPr>
              <a:t>   </a:t>
            </a:r>
            <a:r>
              <a:rPr lang="en-US" sz="1600" dirty="0" err="1">
                <a:solidFill>
                  <a:srgbClr val="0070C0"/>
                </a:solidFill>
                <a:latin typeface="Lucida Console" panose="020B0609040504020204" pitchFamily="49" charset="0"/>
              </a:rPr>
              <a:t>G'day</a:t>
            </a:r>
            <a:r>
              <a:rPr lang="en-US" sz="1600" dirty="0">
                <a:solidFill>
                  <a:srgbClr val="0070C0"/>
                </a:solidFill>
                <a:latin typeface="Lucida Console" panose="020B0609040504020204" pitchFamily="49" charset="0"/>
              </a:rPr>
              <a:t>, for those of you who don’t know us...</a:t>
            </a:r>
          </a:p>
          <a:p>
            <a:r>
              <a:rPr lang="en-US" sz="1600" dirty="0">
                <a:solidFill>
                  <a:srgbClr val="0070C0"/>
                </a:solidFill>
                <a:latin typeface="Lucida Console" panose="020B0609040504020204" pitchFamily="49" charset="0"/>
              </a:rPr>
              <a:t>   ""</a:t>
            </a:r>
          </a:p>
        </p:txBody>
      </p:sp>
      <p:pic>
        <p:nvPicPr>
          <p:cNvPr id="9" name="Audio 8">
            <a:hlinkClick r:id="" action="ppaction://media"/>
            <a:extLst>
              <a:ext uri="{FF2B5EF4-FFF2-40B4-BE49-F238E27FC236}">
                <a16:creationId xmlns:a16="http://schemas.microsoft.com/office/drawing/2014/main" id="{44B03486-B8A5-45AF-9DC2-D51EE4E9C82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0671094"/>
      </p:ext>
    </p:extLst>
  </p:cSld>
  <p:clrMapOvr>
    <a:masterClrMapping/>
  </p:clrMapOvr>
  <mc:AlternateContent xmlns:mc="http://schemas.openxmlformats.org/markup-compatibility/2006">
    <mc:Choice xmlns:p14="http://schemas.microsoft.com/office/powerpoint/2010/main" Requires="p14">
      <p:transition spd="slow" p14:dur="2000" advTm="146470"/>
    </mc:Choice>
    <mc:Fallback>
      <p:transition spd="slow" advTm="146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Calling member functions</a:t>
            </a:r>
          </a:p>
        </p:txBody>
      </p:sp>
      <p:sp>
        <p:nvSpPr>
          <p:cNvPr id="3" name="Content Placeholder 2"/>
          <p:cNvSpPr>
            <a:spLocks noGrp="1"/>
          </p:cNvSpPr>
          <p:nvPr>
            <p:ph idx="1"/>
          </p:nvPr>
        </p:nvSpPr>
        <p:spPr>
          <a:xfrm>
            <a:off x="457200" y="1600200"/>
            <a:ext cx="8686800" cy="4525963"/>
          </a:xfrm>
        </p:spPr>
        <p:txBody>
          <a:bodyPr/>
          <a:lstStyle/>
          <a:p>
            <a:r>
              <a:rPr lang="en-US" dirty="0"/>
              <a:t>A call to a member function is a call on that specific object:</a:t>
            </a:r>
          </a:p>
          <a:p>
            <a:pPr marL="400050" lvl="1" indent="0">
              <a:buNone/>
            </a:pPr>
            <a:r>
              <a:rPr lang="en-US" sz="1500" dirty="0">
                <a:latin typeface="Consolas" panose="020B0609020204030204" pitchFamily="49" charset="0"/>
              </a:rPr>
              <a:t>int main() {</a:t>
            </a:r>
          </a:p>
          <a:p>
            <a:pPr marL="400050" lvl="1" indent="0">
              <a:buNone/>
            </a:pPr>
            <a:r>
              <a:rPr lang="en-US" sz="1500" dirty="0">
                <a:latin typeface="Consolas" panose="020B0609020204030204" pitchFamily="49" charset="0"/>
              </a:rPr>
              <a:t>    std::string line1{ "Goose, goose, goose," };</a:t>
            </a:r>
          </a:p>
          <a:p>
            <a:pPr marL="400050" lvl="1" indent="0">
              <a:buNone/>
            </a:pPr>
            <a:r>
              <a:rPr lang="en-US" sz="1500" dirty="0">
                <a:latin typeface="Consolas" panose="020B0609020204030204" pitchFamily="49" charset="0"/>
              </a:rPr>
              <a:t>    std::string line2{ "You bend your neck towards the sky and sing." };</a:t>
            </a:r>
          </a:p>
          <a:p>
            <a:pPr marL="400050" lvl="1" indent="0">
              <a:buNone/>
            </a:pPr>
            <a:r>
              <a:rPr lang="en-US" sz="1500" dirty="0">
                <a:latin typeface="Consolas" panose="020B0609020204030204" pitchFamily="49" charset="0"/>
              </a:rPr>
              <a:t>    std::string line3{ "Your white feathers float on the green water," };</a:t>
            </a:r>
          </a:p>
          <a:p>
            <a:pPr marL="400050" lvl="1" indent="0">
              <a:buNone/>
            </a:pPr>
            <a:r>
              <a:rPr lang="en-US" sz="1500" dirty="0">
                <a:latin typeface="Consolas" panose="020B0609020204030204" pitchFamily="49" charset="0"/>
              </a:rPr>
              <a:t>    std::string line4{ "Your red feet push the clear waves." };</a:t>
            </a:r>
          </a:p>
          <a:p>
            <a:pPr marL="400050" lvl="1" indent="0">
              <a:buNone/>
            </a:pPr>
            <a:r>
              <a:rPr lang="en-US" sz="1500" dirty="0">
                <a:latin typeface="Consolas" panose="020B0609020204030204" pitchFamily="49" charset="0"/>
              </a:rPr>
              <a:t> </a:t>
            </a:r>
          </a:p>
          <a:p>
            <a:pPr marL="400050" lvl="1"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line1.length() &lt;&lt; std::</a:t>
            </a:r>
            <a:r>
              <a:rPr lang="en-US" sz="1500" dirty="0" err="1">
                <a:latin typeface="Consolas" panose="020B0609020204030204" pitchFamily="49" charset="0"/>
              </a:rPr>
              <a:t>endl</a:t>
            </a:r>
            <a:br>
              <a:rPr lang="en-US" sz="1500" dirty="0">
                <a:latin typeface="Consolas" panose="020B0609020204030204" pitchFamily="49" charset="0"/>
              </a:rPr>
            </a:b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line2.length() &lt;&lt; std::</a:t>
            </a:r>
            <a:r>
              <a:rPr lang="en-US" sz="1500" dirty="0" err="1">
                <a:latin typeface="Consolas" panose="020B0609020204030204" pitchFamily="49" charset="0"/>
              </a:rPr>
              <a:t>endl</a:t>
            </a:r>
            <a:br>
              <a:rPr lang="en-US" sz="1500" dirty="0">
                <a:latin typeface="Consolas" panose="020B0609020204030204" pitchFamily="49" charset="0"/>
              </a:rPr>
            </a:b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line3.length() &lt;&lt; std::</a:t>
            </a:r>
            <a:r>
              <a:rPr lang="en-US" sz="1500" dirty="0" err="1">
                <a:latin typeface="Consolas" panose="020B0609020204030204" pitchFamily="49" charset="0"/>
              </a:rPr>
              <a:t>endl</a:t>
            </a:r>
            <a:br>
              <a:rPr lang="en-US" sz="1500" dirty="0">
                <a:latin typeface="Consolas" panose="020B0609020204030204" pitchFamily="49" charset="0"/>
              </a:rPr>
            </a:b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line4.length() &lt;&lt; std::</a:t>
            </a:r>
            <a:r>
              <a:rPr lang="en-US" sz="1500" dirty="0" err="1">
                <a:latin typeface="Consolas" panose="020B0609020204030204" pitchFamily="49" charset="0"/>
              </a:rPr>
              <a:t>endl</a:t>
            </a:r>
            <a:r>
              <a:rPr lang="en-US" sz="1500" dirty="0">
                <a:latin typeface="Consolas" panose="020B0609020204030204" pitchFamily="49" charset="0"/>
              </a:rPr>
              <a:t>;</a:t>
            </a:r>
          </a:p>
          <a:p>
            <a:pPr marL="400050" lvl="1" indent="0">
              <a:buNone/>
            </a:pPr>
            <a:endParaRPr lang="en-US" sz="1500" dirty="0">
              <a:latin typeface="Consolas" panose="020B0609020204030204" pitchFamily="49" charset="0"/>
            </a:endParaRPr>
          </a:p>
          <a:p>
            <a:pPr marL="400050" lvl="1" indent="0">
              <a:buNone/>
            </a:pPr>
            <a:r>
              <a:rPr lang="en-US" sz="1500" dirty="0">
                <a:latin typeface="Consolas" panose="020B0609020204030204" pitchFamily="49" charset="0"/>
              </a:rPr>
              <a:t>    line3.replace( 33, 5, "emerald" );</a:t>
            </a:r>
          </a:p>
          <a:p>
            <a:pPr marL="400050" lvl="1" indent="0">
              <a:buNone/>
            </a:pPr>
            <a:r>
              <a:rPr lang="en-US" sz="1500" dirty="0">
                <a:latin typeface="Consolas" panose="020B0609020204030204" pitchFamily="49" charset="0"/>
              </a:rPr>
              <a:t> </a:t>
            </a:r>
          </a:p>
          <a:p>
            <a:pPr marL="400050" lvl="1"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line3.length() &lt;&lt; std::</a:t>
            </a:r>
            <a:r>
              <a:rPr lang="en-US" sz="1500" dirty="0" err="1">
                <a:latin typeface="Consolas" panose="020B0609020204030204" pitchFamily="49" charset="0"/>
              </a:rPr>
              <a:t>endl</a:t>
            </a:r>
            <a:r>
              <a:rPr lang="en-US" sz="1500" dirty="0">
                <a:latin typeface="Consolas" panose="020B0609020204030204" pitchFamily="49" charset="0"/>
              </a:rPr>
              <a:t>;</a:t>
            </a:r>
          </a:p>
          <a:p>
            <a:pPr marL="400050" lvl="1"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line3          &lt;&lt; std::</a:t>
            </a:r>
            <a:r>
              <a:rPr lang="en-US" sz="1500" dirty="0" err="1">
                <a:latin typeface="Consolas" panose="020B0609020204030204" pitchFamily="49" charset="0"/>
              </a:rPr>
              <a:t>endl</a:t>
            </a:r>
            <a:r>
              <a:rPr lang="en-US" sz="1500" dirty="0">
                <a:latin typeface="Consolas" panose="020B0609020204030204" pitchFamily="49" charset="0"/>
              </a:rPr>
              <a:t>;</a:t>
            </a:r>
          </a:p>
          <a:p>
            <a:pPr marL="400050" lvl="1" indent="0">
              <a:buNone/>
            </a:pPr>
            <a:endParaRPr lang="en-US" sz="1500" dirty="0">
              <a:latin typeface="Consolas" panose="020B0609020204030204" pitchFamily="49" charset="0"/>
            </a:endParaRPr>
          </a:p>
          <a:p>
            <a:pPr marL="400050" lvl="1" indent="0">
              <a:buNone/>
            </a:pPr>
            <a:r>
              <a:rPr lang="en-US" sz="1500" dirty="0">
                <a:latin typeface="Consolas" panose="020B0609020204030204" pitchFamily="49" charset="0"/>
              </a:rPr>
              <a:t>    return 0;</a:t>
            </a:r>
          </a:p>
          <a:p>
            <a:pPr marL="400050" lvl="1" indent="0">
              <a:buNone/>
            </a:pPr>
            <a:r>
              <a:rPr lang="en-US" sz="1500" dirty="0">
                <a:latin typeface="Consolas" panose="020B0609020204030204" pitchFamily="49" charset="0"/>
              </a:rPr>
              <a:t>}</a:t>
            </a:r>
          </a:p>
          <a:p>
            <a:pPr marL="0" indent="0">
              <a:buNone/>
            </a:pPr>
            <a:endParaRPr lang="en-US" dirty="0">
              <a:latin typeface="Consolas" panose="020B0609020204030204" pitchFamily="49" charset="0"/>
            </a:endParaRPr>
          </a:p>
          <a:p>
            <a:pPr lvl="1"/>
            <a:endParaRPr lang="en-US" dirty="0"/>
          </a:p>
        </p:txBody>
      </p:sp>
      <p:sp>
        <p:nvSpPr>
          <p:cNvPr id="9" name="TextBox 8">
            <a:extLst>
              <a:ext uri="{FF2B5EF4-FFF2-40B4-BE49-F238E27FC236}">
                <a16:creationId xmlns:a16="http://schemas.microsoft.com/office/drawing/2014/main" id="{4CBA022E-C819-4AAA-A1EE-A090F761C761}"/>
              </a:ext>
            </a:extLst>
          </p:cNvPr>
          <p:cNvSpPr txBox="1"/>
          <p:nvPr/>
        </p:nvSpPr>
        <p:spPr>
          <a:xfrm>
            <a:off x="5436096" y="4710043"/>
            <a:ext cx="3744416" cy="2031325"/>
          </a:xfrm>
          <a:prstGeom prst="rect">
            <a:avLst/>
          </a:prstGeom>
          <a:noFill/>
        </p:spPr>
        <p:txBody>
          <a:bodyPr wrap="square" rtlCol="0">
            <a:spAutoFit/>
          </a:bodyPr>
          <a:lstStyle/>
          <a:p>
            <a:r>
              <a:rPr lang="en-US"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20</a:t>
            </a:r>
          </a:p>
          <a:p>
            <a:r>
              <a:rPr lang="en-US" dirty="0">
                <a:solidFill>
                  <a:srgbClr val="0070C0"/>
                </a:solidFill>
                <a:latin typeface="Consolas" panose="020B0609020204030204" pitchFamily="49" charset="0"/>
              </a:rPr>
              <a:t>   44</a:t>
            </a:r>
          </a:p>
          <a:p>
            <a:r>
              <a:rPr lang="en-US" dirty="0">
                <a:solidFill>
                  <a:srgbClr val="0070C0"/>
                </a:solidFill>
                <a:latin typeface="Consolas" panose="020B0609020204030204" pitchFamily="49" charset="0"/>
              </a:rPr>
              <a:t>   45</a:t>
            </a:r>
          </a:p>
          <a:p>
            <a:r>
              <a:rPr lang="en-US" dirty="0">
                <a:solidFill>
                  <a:srgbClr val="0070C0"/>
                </a:solidFill>
                <a:latin typeface="Consolas" panose="020B0609020204030204" pitchFamily="49" charset="0"/>
              </a:rPr>
              <a:t>   35</a:t>
            </a:r>
          </a:p>
          <a:p>
            <a:r>
              <a:rPr lang="en-US" dirty="0">
                <a:solidFill>
                  <a:srgbClr val="0070C0"/>
                </a:solidFill>
                <a:latin typeface="Consolas" panose="020B0609020204030204" pitchFamily="49" charset="0"/>
              </a:rPr>
              <a:t>   Your … the emerald water,</a:t>
            </a:r>
          </a:p>
          <a:p>
            <a:r>
              <a:rPr lang="en-US" dirty="0">
                <a:solidFill>
                  <a:srgbClr val="0070C0"/>
                </a:solidFill>
                <a:latin typeface="Consolas" panose="020B0609020204030204" pitchFamily="49" charset="0"/>
              </a:rPr>
              <a:t>   47</a:t>
            </a:r>
          </a:p>
        </p:txBody>
      </p:sp>
      <p:pic>
        <p:nvPicPr>
          <p:cNvPr id="10" name="Audio 9">
            <a:hlinkClick r:id="" action="ppaction://media"/>
            <a:extLst>
              <a:ext uri="{FF2B5EF4-FFF2-40B4-BE49-F238E27FC236}">
                <a16:creationId xmlns:a16="http://schemas.microsoft.com/office/drawing/2014/main" id="{EC23E434-CEAF-4432-B3E8-BF8E8B60292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92785804"/>
      </p:ext>
    </p:extLst>
  </p:cSld>
  <p:clrMapOvr>
    <a:masterClrMapping/>
  </p:clrMapOvr>
  <mc:AlternateContent xmlns:mc="http://schemas.openxmlformats.org/markup-compatibility/2006">
    <mc:Choice xmlns:p14="http://schemas.microsoft.com/office/powerpoint/2010/main" Requires="p14">
      <p:transition spd="slow" p14:dur="2000" advTm="110425"/>
    </mc:Choice>
    <mc:Fallback>
      <p:transition spd="slow" advTm="110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charRg st="8" end="1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charRg st="14" end="2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charRg st="20" end="2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charRg st="26" end="3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Understanding member functions</a:t>
            </a:r>
          </a:p>
        </p:txBody>
      </p:sp>
      <p:sp>
        <p:nvSpPr>
          <p:cNvPr id="3" name="Content Placeholder 2"/>
          <p:cNvSpPr>
            <a:spLocks noGrp="1"/>
          </p:cNvSpPr>
          <p:nvPr>
            <p:ph idx="1"/>
          </p:nvPr>
        </p:nvSpPr>
        <p:spPr>
          <a:xfrm>
            <a:off x="457200" y="1600200"/>
            <a:ext cx="8686800" cy="4525963"/>
          </a:xfrm>
        </p:spPr>
        <p:txBody>
          <a:bodyPr/>
          <a:lstStyle/>
          <a:p>
            <a:r>
              <a:rPr lang="en-US" dirty="0"/>
              <a:t>Given a class, once you know what the member functions are</a:t>
            </a:r>
            <a:br>
              <a:rPr lang="en-US" dirty="0"/>
            </a:br>
            <a:r>
              <a:rPr lang="en-US" dirty="0"/>
              <a:t>supposed to perform, you can now use the class without knowing</a:t>
            </a:r>
            <a:br>
              <a:rPr lang="en-US" dirty="0"/>
            </a:br>
            <a:r>
              <a:rPr lang="en-US" dirty="0"/>
              <a:t>anything about how that class is implemented</a:t>
            </a:r>
          </a:p>
          <a:p>
            <a:pPr marL="800100" lvl="2" indent="0">
              <a:buNone/>
            </a:pPr>
            <a:r>
              <a:rPr lang="en-US" sz="1500" dirty="0">
                <a:latin typeface="Consolas" panose="020B0609020204030204" pitchFamily="49" charset="0"/>
              </a:rPr>
              <a:t>#include &lt;set&gt;</a:t>
            </a:r>
          </a:p>
          <a:p>
            <a:pPr marL="800100" lvl="2" indent="0">
              <a:buNone/>
            </a:pPr>
            <a:r>
              <a:rPr lang="en-US" sz="1500" dirty="0">
                <a:latin typeface="Consolas" panose="020B0609020204030204" pitchFamily="49" charset="0"/>
              </a:rPr>
              <a:t>#include &lt;iostream&gt;</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int main() {</a:t>
            </a:r>
          </a:p>
          <a:p>
            <a:pPr marL="800100" lvl="2" indent="0">
              <a:buNone/>
            </a:pPr>
            <a:r>
              <a:rPr lang="en-US" sz="1500" dirty="0">
                <a:latin typeface="Consolas" panose="020B0609020204030204" pitchFamily="49" charset="0"/>
              </a:rPr>
              <a:t>    std::set&lt;int&gt; data{};</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for ( unsigned int k{0}; k &lt; 10; ++k ) {</a:t>
            </a:r>
          </a:p>
          <a:p>
            <a:pPr marL="800100" lvl="2" indent="0">
              <a:buNone/>
            </a:pPr>
            <a:r>
              <a:rPr lang="en-US" sz="1500" dirty="0">
                <a:latin typeface="Consolas" panose="020B0609020204030204" pitchFamily="49" charset="0"/>
              </a:rPr>
              <a:t>        int n{};</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cin</a:t>
            </a:r>
            <a:r>
              <a:rPr lang="en-US" sz="1500" dirty="0">
                <a:latin typeface="Consolas" panose="020B0609020204030204" pitchFamily="49" charset="0"/>
              </a:rPr>
              <a:t> &gt;&gt; n;</a:t>
            </a:r>
          </a:p>
          <a:p>
            <a:pPr marL="800100" lvl="2" indent="0">
              <a:buNone/>
            </a:pPr>
            <a:r>
              <a:rPr lang="en-US" sz="1500" dirty="0">
                <a:latin typeface="Consolas" panose="020B0609020204030204" pitchFamily="49" charset="0"/>
              </a:rPr>
              <a:t>        </a:t>
            </a:r>
            <a:r>
              <a:rPr lang="en-US" sz="1500" dirty="0" err="1">
                <a:latin typeface="Consolas" panose="020B0609020204030204" pitchFamily="49" charset="0"/>
              </a:rPr>
              <a:t>data.insert</a:t>
            </a:r>
            <a:r>
              <a:rPr lang="en-US" sz="1500" dirty="0">
                <a:latin typeface="Consolas" panose="020B0609020204030204" pitchFamily="49" charset="0"/>
              </a:rPr>
              <a:t>( n );</a:t>
            </a:r>
          </a:p>
          <a:p>
            <a:pPr marL="800100" lvl="2" indent="0">
              <a:buNone/>
            </a:pPr>
            <a:r>
              <a:rPr lang="en-US" sz="1500" dirty="0">
                <a:latin typeface="Consolas" panose="020B0609020204030204" pitchFamily="49" charset="0"/>
              </a:rPr>
              <a:t>    }</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"Number of entries: " &lt;&lt; </a:t>
            </a:r>
            <a:r>
              <a:rPr lang="en-US" sz="1500" dirty="0" err="1">
                <a:latin typeface="Consolas" panose="020B0609020204030204" pitchFamily="49" charset="0"/>
              </a:rPr>
              <a:t>data.size</a:t>
            </a:r>
            <a:r>
              <a:rPr lang="en-US" sz="1500" dirty="0">
                <a:latin typeface="Consolas" panose="020B0609020204030204" pitchFamily="49" charset="0"/>
              </a:rPr>
              <a:t>()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"Instances of 65: "   &lt;&lt; </a:t>
            </a:r>
            <a:r>
              <a:rPr lang="en-US" sz="1500" dirty="0" err="1">
                <a:latin typeface="Consolas" panose="020B0609020204030204" pitchFamily="49" charset="0"/>
              </a:rPr>
              <a:t>data.count</a:t>
            </a:r>
            <a:r>
              <a:rPr lang="en-US" sz="1500" dirty="0">
                <a:latin typeface="Consolas" panose="020B0609020204030204" pitchFamily="49" charset="0"/>
              </a:rPr>
              <a:t>( 65 ) &lt;&lt; std::</a:t>
            </a:r>
            <a:r>
              <a:rPr lang="en-US" sz="1500" dirty="0" err="1">
                <a:latin typeface="Consolas" panose="020B0609020204030204" pitchFamily="49" charset="0"/>
              </a:rPr>
              <a:t>endl</a:t>
            </a:r>
            <a:r>
              <a:rPr lang="en-US" sz="1500" dirty="0">
                <a:latin typeface="Consolas" panose="020B0609020204030204" pitchFamily="49" charset="0"/>
              </a:rPr>
              <a:t>;</a:t>
            </a:r>
          </a:p>
        </p:txBody>
      </p:sp>
      <p:sp>
        <p:nvSpPr>
          <p:cNvPr id="6" name="TextBox 5">
            <a:extLst>
              <a:ext uri="{FF2B5EF4-FFF2-40B4-BE49-F238E27FC236}">
                <a16:creationId xmlns:a16="http://schemas.microsoft.com/office/drawing/2014/main" id="{51D21F61-16C5-4B44-9EE5-F79B2FDFAFB8}"/>
              </a:ext>
            </a:extLst>
          </p:cNvPr>
          <p:cNvSpPr txBox="1"/>
          <p:nvPr/>
        </p:nvSpPr>
        <p:spPr>
          <a:xfrm>
            <a:off x="5183684" y="4437112"/>
            <a:ext cx="3744416" cy="923330"/>
          </a:xfrm>
          <a:prstGeom prst="rect">
            <a:avLst/>
          </a:prstGeom>
          <a:noFill/>
        </p:spPr>
        <p:txBody>
          <a:bodyPr wrap="square" rtlCol="0">
            <a:spAutoFit/>
          </a:bodyPr>
          <a:lstStyle/>
          <a:p>
            <a:r>
              <a:rPr lang="en-US"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Number of entries: 9</a:t>
            </a:r>
          </a:p>
          <a:p>
            <a:r>
              <a:rPr lang="en-US" dirty="0">
                <a:solidFill>
                  <a:srgbClr val="0070C0"/>
                </a:solidFill>
                <a:latin typeface="Consolas" panose="020B0609020204030204" pitchFamily="49" charset="0"/>
              </a:rPr>
              <a:t>   Instances of 65: 1</a:t>
            </a:r>
          </a:p>
        </p:txBody>
      </p:sp>
      <p:sp>
        <p:nvSpPr>
          <p:cNvPr id="7" name="TextBox 6">
            <a:extLst>
              <a:ext uri="{FF2B5EF4-FFF2-40B4-BE49-F238E27FC236}">
                <a16:creationId xmlns:a16="http://schemas.microsoft.com/office/drawing/2014/main" id="{8454B2AF-9729-4890-B29E-054D969A4473}"/>
              </a:ext>
            </a:extLst>
          </p:cNvPr>
          <p:cNvSpPr txBox="1"/>
          <p:nvPr/>
        </p:nvSpPr>
        <p:spPr>
          <a:xfrm>
            <a:off x="4644008" y="2748061"/>
            <a:ext cx="4176464" cy="646331"/>
          </a:xfrm>
          <a:prstGeom prst="rect">
            <a:avLst/>
          </a:prstGeom>
          <a:noFill/>
        </p:spPr>
        <p:txBody>
          <a:bodyPr wrap="square" rtlCol="0">
            <a:spAutoFit/>
          </a:bodyPr>
          <a:lstStyle/>
          <a:p>
            <a:r>
              <a:rPr lang="en-US" dirty="0">
                <a:solidFill>
                  <a:srgbClr val="0070C0"/>
                </a:solidFill>
                <a:latin typeface="Georgia" panose="02040502050405020303" pitchFamily="18" charset="0"/>
              </a:rPr>
              <a:t>Input:</a:t>
            </a:r>
          </a:p>
          <a:p>
            <a:r>
              <a:rPr lang="en-US" dirty="0">
                <a:solidFill>
                  <a:srgbClr val="0070C0"/>
                </a:solidFill>
                <a:latin typeface="Consolas" panose="020B0609020204030204" pitchFamily="49" charset="0"/>
              </a:rPr>
              <a:t>  34 15 65 49 91 42 83 19 70 65</a:t>
            </a:r>
          </a:p>
        </p:txBody>
      </p:sp>
      <p:pic>
        <p:nvPicPr>
          <p:cNvPr id="4" name="Audio 3">
            <a:hlinkClick r:id="" action="ppaction://media"/>
            <a:extLst>
              <a:ext uri="{FF2B5EF4-FFF2-40B4-BE49-F238E27FC236}">
                <a16:creationId xmlns:a16="http://schemas.microsoft.com/office/drawing/2014/main" id="{9DC24D81-6C7C-43A4-984D-76EA63F358B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75089186"/>
      </p:ext>
    </p:extLst>
  </p:cSld>
  <p:clrMapOvr>
    <a:masterClrMapping/>
  </p:clrMapOvr>
  <mc:AlternateContent xmlns:mc="http://schemas.openxmlformats.org/markup-compatibility/2006">
    <mc:Choice xmlns:p14="http://schemas.microsoft.com/office/powerpoint/2010/main" Requires="p14">
      <p:transition spd="slow" p14:dur="2000" advTm="144300"/>
    </mc:Choice>
    <mc:Fallback>
      <p:transition spd="slow" advTm="14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Understanding member functions</a:t>
            </a:r>
          </a:p>
        </p:txBody>
      </p:sp>
      <p:sp>
        <p:nvSpPr>
          <p:cNvPr id="3" name="Content Placeholder 2"/>
          <p:cNvSpPr>
            <a:spLocks noGrp="1"/>
          </p:cNvSpPr>
          <p:nvPr>
            <p:ph idx="1"/>
          </p:nvPr>
        </p:nvSpPr>
        <p:spPr>
          <a:xfrm>
            <a:off x="457200" y="1600200"/>
            <a:ext cx="8686800" cy="4525963"/>
          </a:xfrm>
        </p:spPr>
        <p:txBody>
          <a:bodyPr/>
          <a:lstStyle/>
          <a:p>
            <a:pPr marL="0" indent="0">
              <a:buNone/>
            </a:pPr>
            <a:endParaRPr lang="en-US" dirty="0"/>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data.erase</a:t>
            </a:r>
            <a:r>
              <a:rPr lang="en-US" sz="1500" dirty="0">
                <a:latin typeface="Consolas" panose="020B0609020204030204" pitchFamily="49" charset="0"/>
              </a:rPr>
              <a:t>( 65 )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"Number of entries: " &lt;&lt; </a:t>
            </a:r>
            <a:r>
              <a:rPr lang="en-US" sz="1500" dirty="0" err="1">
                <a:latin typeface="Consolas" panose="020B0609020204030204" pitchFamily="49" charset="0"/>
              </a:rPr>
              <a:t>data.size</a:t>
            </a:r>
            <a:r>
              <a:rPr lang="en-US" sz="1500" dirty="0">
                <a:latin typeface="Consolas" panose="020B0609020204030204" pitchFamily="49" charset="0"/>
              </a:rPr>
              <a:t>()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a:latin typeface="Consolas" panose="020B0609020204030204" pitchFamily="49" charset="0"/>
              </a:rPr>
              <a:t>data.erase</a:t>
            </a:r>
            <a:r>
              <a:rPr lang="en-US" sz="1500" dirty="0">
                <a:latin typeface="Consolas" panose="020B0609020204030204" pitchFamily="49" charset="0"/>
              </a:rPr>
              <a:t>( 65 )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"Number of entries: " &lt;&lt; </a:t>
            </a:r>
            <a:r>
              <a:rPr lang="en-US" sz="1500" dirty="0" err="1">
                <a:latin typeface="Consolas" panose="020B0609020204030204" pitchFamily="49" charset="0"/>
              </a:rPr>
              <a:t>data.size</a:t>
            </a:r>
            <a:r>
              <a:rPr lang="en-US" sz="1500" dirty="0">
                <a:latin typeface="Consolas" panose="020B0609020204030204" pitchFamily="49" charset="0"/>
              </a:rPr>
              <a:t>() &lt;&lt; std::</a:t>
            </a:r>
            <a:r>
              <a:rPr lang="en-US" sz="1500" dirty="0" err="1">
                <a:latin typeface="Consolas" panose="020B0609020204030204" pitchFamily="49" charset="0"/>
              </a:rPr>
              <a:t>endl</a:t>
            </a:r>
            <a:r>
              <a:rPr lang="en-US" sz="1500" dirty="0">
                <a:latin typeface="Consolas" panose="020B0609020204030204" pitchFamily="49" charset="0"/>
              </a:rPr>
              <a:t>;</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for ( std::set&lt;int&gt;::iterator </a:t>
            </a:r>
            <a:r>
              <a:rPr lang="en-US" sz="1500" dirty="0" err="1">
                <a:latin typeface="Consolas" panose="020B0609020204030204" pitchFamily="49" charset="0"/>
              </a:rPr>
              <a:t>itr</a:t>
            </a:r>
            <a:r>
              <a:rPr lang="en-US" sz="1500" dirty="0">
                <a:latin typeface="Consolas" panose="020B0609020204030204" pitchFamily="49" charset="0"/>
              </a:rPr>
              <a:t>{ </a:t>
            </a:r>
            <a:r>
              <a:rPr lang="en-US" sz="1500" dirty="0" err="1">
                <a:latin typeface="Consolas" panose="020B0609020204030204" pitchFamily="49" charset="0"/>
              </a:rPr>
              <a:t>data.begin</a:t>
            </a:r>
            <a:r>
              <a:rPr lang="en-US" sz="1500" dirty="0">
                <a:latin typeface="Consolas" panose="020B0609020204030204" pitchFamily="49" charset="0"/>
              </a:rPr>
              <a:t>() };</a:t>
            </a:r>
          </a:p>
          <a:p>
            <a:pPr marL="800100" lvl="2" indent="0">
              <a:buNone/>
            </a:pPr>
            <a:r>
              <a:rPr lang="en-US" sz="1500" dirty="0">
                <a:latin typeface="Consolas" panose="020B0609020204030204" pitchFamily="49" charset="0"/>
              </a:rPr>
              <a:t>                  </a:t>
            </a:r>
            <a:r>
              <a:rPr lang="en-US" sz="1500" dirty="0" err="1">
                <a:latin typeface="Consolas" panose="020B0609020204030204" pitchFamily="49" charset="0"/>
              </a:rPr>
              <a:t>itr</a:t>
            </a:r>
            <a:r>
              <a:rPr lang="en-US" sz="1500" dirty="0">
                <a:latin typeface="Consolas" panose="020B0609020204030204" pitchFamily="49" charset="0"/>
              </a:rPr>
              <a:t> != </a:t>
            </a:r>
            <a:r>
              <a:rPr lang="en-US" sz="1500" dirty="0" err="1">
                <a:latin typeface="Consolas" panose="020B0609020204030204" pitchFamily="49" charset="0"/>
              </a:rPr>
              <a:t>data.end</a:t>
            </a:r>
            <a:r>
              <a:rPr lang="en-US" sz="1500" dirty="0">
                <a:latin typeface="Consolas" panose="020B0609020204030204" pitchFamily="49" charset="0"/>
              </a:rPr>
              <a:t>() ; ++</a:t>
            </a:r>
            <a:r>
              <a:rPr lang="en-US" sz="1500" dirty="0" err="1">
                <a:latin typeface="Consolas" panose="020B0609020204030204" pitchFamily="49" charset="0"/>
              </a:rPr>
              <a:t>itr</a:t>
            </a:r>
            <a:r>
              <a:rPr lang="en-US" sz="1500" dirty="0">
                <a:latin typeface="Consolas" panose="020B0609020204030204" pitchFamily="49" charset="0"/>
              </a:rPr>
              <a:t> ) {</a:t>
            </a:r>
          </a:p>
          <a:p>
            <a:pPr marL="800100" lvl="2" indent="0">
              <a:buNone/>
            </a:pPr>
            <a:r>
              <a:rPr lang="en-US" sz="1500" dirty="0">
                <a:latin typeface="Consolas" panose="020B0609020204030204" pitchFamily="49" charset="0"/>
              </a:rPr>
              <a:t>        std::</a:t>
            </a:r>
            <a:r>
              <a:rPr lang="en-US" sz="1500" dirty="0" err="1">
                <a:latin typeface="Consolas" panose="020B0609020204030204" pitchFamily="49" charset="0"/>
              </a:rPr>
              <a:t>cout</a:t>
            </a:r>
            <a:r>
              <a:rPr lang="en-US" sz="1500" dirty="0">
                <a:latin typeface="Consolas" panose="020B0609020204030204" pitchFamily="49" charset="0"/>
              </a:rPr>
              <a:t> &lt;&lt; " " &lt;&lt; *</a:t>
            </a:r>
            <a:r>
              <a:rPr lang="en-US" sz="1500" dirty="0" err="1">
                <a:latin typeface="Consolas" panose="020B0609020204030204" pitchFamily="49" charset="0"/>
              </a:rPr>
              <a:t>itr</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    return 0;</a:t>
            </a:r>
          </a:p>
          <a:p>
            <a:pPr marL="800100" lvl="2" indent="0">
              <a:buNone/>
            </a:pPr>
            <a:r>
              <a:rPr lang="en-US" sz="1500" dirty="0">
                <a:latin typeface="Consolas" panose="020B0609020204030204" pitchFamily="49" charset="0"/>
              </a:rPr>
              <a:t>}</a:t>
            </a:r>
          </a:p>
        </p:txBody>
      </p:sp>
      <p:sp>
        <p:nvSpPr>
          <p:cNvPr id="6" name="TextBox 5">
            <a:extLst>
              <a:ext uri="{FF2B5EF4-FFF2-40B4-BE49-F238E27FC236}">
                <a16:creationId xmlns:a16="http://schemas.microsoft.com/office/drawing/2014/main" id="{51D21F61-16C5-4B44-9EE5-F79B2FDFAFB8}"/>
              </a:ext>
            </a:extLst>
          </p:cNvPr>
          <p:cNvSpPr txBox="1"/>
          <p:nvPr/>
        </p:nvSpPr>
        <p:spPr>
          <a:xfrm>
            <a:off x="3681987" y="4554399"/>
            <a:ext cx="3744416" cy="1754326"/>
          </a:xfrm>
          <a:prstGeom prst="rect">
            <a:avLst/>
          </a:prstGeom>
          <a:noFill/>
        </p:spPr>
        <p:txBody>
          <a:bodyPr wrap="square" rtlCol="0">
            <a:spAutoFit/>
          </a:bodyPr>
          <a:lstStyle/>
          <a:p>
            <a:r>
              <a:rPr lang="en-US"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1</a:t>
            </a:r>
          </a:p>
          <a:p>
            <a:r>
              <a:rPr lang="en-US" dirty="0">
                <a:solidFill>
                  <a:srgbClr val="0070C0"/>
                </a:solidFill>
                <a:latin typeface="Consolas" panose="020B0609020204030204" pitchFamily="49" charset="0"/>
              </a:rPr>
              <a:t>   Number of entries: 8</a:t>
            </a:r>
          </a:p>
          <a:p>
            <a:r>
              <a:rPr lang="en-US" dirty="0">
                <a:solidFill>
                  <a:srgbClr val="0070C0"/>
                </a:solidFill>
                <a:latin typeface="Consolas" panose="020B0609020204030204" pitchFamily="49" charset="0"/>
              </a:rPr>
              <a:t>   0</a:t>
            </a:r>
          </a:p>
          <a:p>
            <a:r>
              <a:rPr lang="en-US" dirty="0">
                <a:solidFill>
                  <a:srgbClr val="0070C0"/>
                </a:solidFill>
                <a:latin typeface="Consolas" panose="020B0609020204030204" pitchFamily="49" charset="0"/>
              </a:rPr>
              <a:t>   Number of entries: 8</a:t>
            </a:r>
          </a:p>
          <a:p>
            <a:r>
              <a:rPr lang="en-US" dirty="0">
                <a:solidFill>
                  <a:srgbClr val="0070C0"/>
                </a:solidFill>
                <a:latin typeface="Consolas" panose="020B0609020204030204" pitchFamily="49" charset="0"/>
              </a:rPr>
              <a:t>    15 19 34 42 49 70 83 91</a:t>
            </a:r>
          </a:p>
        </p:txBody>
      </p:sp>
      <p:pic>
        <p:nvPicPr>
          <p:cNvPr id="8" name="Audio 7">
            <a:hlinkClick r:id="" action="ppaction://media"/>
            <a:extLst>
              <a:ext uri="{FF2B5EF4-FFF2-40B4-BE49-F238E27FC236}">
                <a16:creationId xmlns:a16="http://schemas.microsoft.com/office/drawing/2014/main" id="{23EF2A39-F6E6-4B5E-A28A-35AA117DC70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5649057"/>
      </p:ext>
    </p:extLst>
  </p:cSld>
  <p:clrMapOvr>
    <a:masterClrMapping/>
  </p:clrMapOvr>
  <mc:AlternateContent xmlns:mc="http://schemas.openxmlformats.org/markup-compatibility/2006">
    <mc:Choice xmlns:p14="http://schemas.microsoft.com/office/powerpoint/2010/main" Requires="p14">
      <p:transition spd="slow" p14:dur="2000" advTm="217324"/>
    </mc:Choice>
    <mc:Fallback>
      <p:transition spd="slow" advTm="217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standard library</a:t>
            </a:r>
          </a:p>
        </p:txBody>
      </p:sp>
      <p:sp>
        <p:nvSpPr>
          <p:cNvPr id="3" name="Content Placeholder 2"/>
          <p:cNvSpPr>
            <a:spLocks noGrp="1"/>
          </p:cNvSpPr>
          <p:nvPr>
            <p:ph idx="1"/>
          </p:nvPr>
        </p:nvSpPr>
        <p:spPr>
          <a:xfrm>
            <a:off x="457200" y="1600200"/>
            <a:ext cx="8686800" cy="4525963"/>
          </a:xfrm>
        </p:spPr>
        <p:txBody>
          <a:bodyPr/>
          <a:lstStyle/>
          <a:p>
            <a:r>
              <a:rPr lang="en-US" dirty="0"/>
              <a:t>The site cplusplus.com has an excellent interface for documenting</a:t>
            </a:r>
            <a:br>
              <a:rPr lang="en-US" dirty="0"/>
            </a:br>
            <a:r>
              <a:rPr lang="en-US" dirty="0"/>
              <a:t>the various classes and corresponding member functions of the</a:t>
            </a:r>
            <a:br>
              <a:rPr lang="en-US" dirty="0"/>
            </a:br>
            <a:r>
              <a:rPr lang="en-US" dirty="0"/>
              <a:t>standard library:</a:t>
            </a:r>
          </a:p>
          <a:p>
            <a:pPr marL="0" indent="0" algn="ctr">
              <a:buNone/>
            </a:pPr>
            <a:r>
              <a:rPr lang="en-US" dirty="0">
                <a:latin typeface="Consolas" panose="020B0609020204030204" pitchFamily="49" charset="0"/>
              </a:rPr>
              <a:t>http://www.cplusplus.com/reference/</a:t>
            </a:r>
          </a:p>
          <a:p>
            <a:pPr marL="0" indent="0">
              <a:buNone/>
            </a:pPr>
            <a:endParaRPr lang="en-US" dirty="0"/>
          </a:p>
        </p:txBody>
      </p:sp>
      <p:pic>
        <p:nvPicPr>
          <p:cNvPr id="4" name="Picture 3">
            <a:extLst>
              <a:ext uri="{FF2B5EF4-FFF2-40B4-BE49-F238E27FC236}">
                <a16:creationId xmlns:a16="http://schemas.microsoft.com/office/drawing/2014/main" id="{9B101B79-94A2-4EC6-BF9E-DD4D4E837024}"/>
              </a:ext>
            </a:extLst>
          </p:cNvPr>
          <p:cNvPicPr>
            <a:picLocks noChangeAspect="1"/>
          </p:cNvPicPr>
          <p:nvPr/>
        </p:nvPicPr>
        <p:blipFill>
          <a:blip r:embed="rId5"/>
          <a:stretch>
            <a:fillRect/>
          </a:stretch>
        </p:blipFill>
        <p:spPr>
          <a:xfrm>
            <a:off x="979364" y="2639157"/>
            <a:ext cx="7339136" cy="3669568"/>
          </a:xfrm>
          <a:prstGeom prst="rect">
            <a:avLst/>
          </a:prstGeom>
        </p:spPr>
      </p:pic>
      <p:sp>
        <p:nvSpPr>
          <p:cNvPr id="5" name="Rectangle: Rounded Corners 4">
            <a:extLst>
              <a:ext uri="{FF2B5EF4-FFF2-40B4-BE49-F238E27FC236}">
                <a16:creationId xmlns:a16="http://schemas.microsoft.com/office/drawing/2014/main" id="{B59E1210-3C1F-4714-BB2D-988C13B0A9C8}"/>
              </a:ext>
            </a:extLst>
          </p:cNvPr>
          <p:cNvSpPr/>
          <p:nvPr/>
        </p:nvSpPr>
        <p:spPr>
          <a:xfrm>
            <a:off x="922170" y="4473941"/>
            <a:ext cx="936104" cy="1791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015D9AF-BA49-4403-8397-D5C2D4014D3F}"/>
              </a:ext>
            </a:extLst>
          </p:cNvPr>
          <p:cNvSpPr txBox="1"/>
          <p:nvPr/>
        </p:nvSpPr>
        <p:spPr>
          <a:xfrm>
            <a:off x="153864" y="3845135"/>
            <a:ext cx="7289175" cy="400110"/>
          </a:xfrm>
          <a:prstGeom prst="rect">
            <a:avLst/>
          </a:prstGeom>
          <a:solidFill>
            <a:schemeClr val="bg1"/>
          </a:solidFill>
          <a:effectLst>
            <a:softEdge rad="63500"/>
          </a:effectLst>
        </p:spPr>
        <p:txBody>
          <a:bodyPr wrap="none" rtlCol="0">
            <a:spAutoFit/>
          </a:bodyPr>
          <a:lstStyle/>
          <a:p>
            <a:r>
              <a:rPr lang="en-US" sz="2000" dirty="0">
                <a:solidFill>
                  <a:srgbClr val="FF0000"/>
                </a:solidFill>
                <a:latin typeface="Georgia" panose="02040502050405020303" pitchFamily="18" charset="0"/>
              </a:rPr>
              <a:t>Containers have better ways of storing data than simple arrays</a:t>
            </a:r>
          </a:p>
        </p:txBody>
      </p:sp>
      <p:pic>
        <p:nvPicPr>
          <p:cNvPr id="8" name="Audio 7">
            <a:hlinkClick r:id="" action="ppaction://media"/>
            <a:extLst>
              <a:ext uri="{FF2B5EF4-FFF2-40B4-BE49-F238E27FC236}">
                <a16:creationId xmlns:a16="http://schemas.microsoft.com/office/drawing/2014/main" id="{3CF3ED4C-E835-4076-87E6-C8D25073341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80735426"/>
      </p:ext>
    </p:extLst>
  </p:cSld>
  <p:clrMapOvr>
    <a:masterClrMapping/>
  </p:clrMapOvr>
  <mc:AlternateContent xmlns:mc="http://schemas.openxmlformats.org/markup-compatibility/2006">
    <mc:Choice xmlns:p14="http://schemas.microsoft.com/office/powerpoint/2010/main" Requires="p14">
      <p:transition spd="slow" p14:dur="2000" advTm="58078"/>
    </mc:Choice>
    <mc:Fallback>
      <p:transition spd="slow" advTm="58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bldLst>
      <p:bldP spid="5"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2|21.1|14.3|9.2"/>
</p:tagLst>
</file>

<file path=ppt/tags/tag2.xml><?xml version="1.0" encoding="utf-8"?>
<p:tagLst xmlns:a="http://schemas.openxmlformats.org/drawingml/2006/main" xmlns:r="http://schemas.openxmlformats.org/officeDocument/2006/relationships" xmlns:p="http://schemas.openxmlformats.org/presentationml/2006/main">
  <p:tag name="TIMING" val="|5.6|8.4|7.4|15.4|4.5|18.7|9.3|12.7|15.7|22.3|3.3|4.7|22.8|4.4|7.5"/>
</p:tagLst>
</file>

<file path=ppt/tags/tag3.xml><?xml version="1.0" encoding="utf-8"?>
<p:tagLst xmlns:a="http://schemas.openxmlformats.org/drawingml/2006/main" xmlns:r="http://schemas.openxmlformats.org/officeDocument/2006/relationships" xmlns:p="http://schemas.openxmlformats.org/presentationml/2006/main">
  <p:tag name="TIMING" val="|5.8|7.7|2.7|41.8|5.1|46.8|6.5|25.4"/>
</p:tagLst>
</file>

<file path=ppt/tags/tag4.xml><?xml version="1.0" encoding="utf-8"?>
<p:tagLst xmlns:a="http://schemas.openxmlformats.org/drawingml/2006/main" xmlns:r="http://schemas.openxmlformats.org/officeDocument/2006/relationships" xmlns:p="http://schemas.openxmlformats.org/presentationml/2006/main">
  <p:tag name="TIMING" val="|24.1|9.5|16.6|39.3|6"/>
</p:tagLst>
</file>

<file path=ppt/tags/tag5.xml><?xml version="1.0" encoding="utf-8"?>
<p:tagLst xmlns:a="http://schemas.openxmlformats.org/drawingml/2006/main" xmlns:r="http://schemas.openxmlformats.org/officeDocument/2006/relationships" xmlns:p="http://schemas.openxmlformats.org/presentationml/2006/main">
  <p:tag name="TIMING" val="|44.2|22.8|5.3|18.6|33.7|11.9"/>
</p:tagLst>
</file>

<file path=ppt/tags/tag6.xml><?xml version="1.0" encoding="utf-8"?>
<p:tagLst xmlns:a="http://schemas.openxmlformats.org/drawingml/2006/main" xmlns:r="http://schemas.openxmlformats.org/officeDocument/2006/relationships" xmlns:p="http://schemas.openxmlformats.org/presentationml/2006/main">
  <p:tag name="TIMING" val="|37.2|5.6|6.3|3.8|8.5|102.2"/>
</p:tagLst>
</file>

<file path=ppt/tags/tag7.xml><?xml version="1.0" encoding="utf-8"?>
<p:tagLst xmlns:a="http://schemas.openxmlformats.org/drawingml/2006/main" xmlns:r="http://schemas.openxmlformats.org/officeDocument/2006/relationships" xmlns:p="http://schemas.openxmlformats.org/presentationml/2006/main">
  <p:tag name="TIMING" val="|19.2"/>
</p:tagLst>
</file>

<file path=ppt/tags/tag8.xml><?xml version="1.0" encoding="utf-8"?>
<p:tagLst xmlns:a="http://schemas.openxmlformats.org/drawingml/2006/main" xmlns:r="http://schemas.openxmlformats.org/officeDocument/2006/relationships" xmlns:p="http://schemas.openxmlformats.org/presentationml/2006/main">
  <p:tag name="TIMING" val="|12.3|9.6|12.8|13.7|14.8|15.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89644</TotalTime>
  <Words>1411</Words>
  <Application>Microsoft Office PowerPoint</Application>
  <PresentationFormat>On-screen Show (4:3)</PresentationFormat>
  <Paragraphs>165</Paragraphs>
  <Slides>14</Slides>
  <Notes>0</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Consolas</vt:lpstr>
      <vt:lpstr>Constantia</vt:lpstr>
      <vt:lpstr>Georgia</vt:lpstr>
      <vt:lpstr>Lucida Console</vt:lpstr>
      <vt:lpstr>Times New Roman</vt:lpstr>
      <vt:lpstr>Custom Design</vt:lpstr>
      <vt:lpstr>Using member functions</vt:lpstr>
      <vt:lpstr>Outline</vt:lpstr>
      <vt:lpstr>Member functions</vt:lpstr>
      <vt:lpstr>Calling member functions</vt:lpstr>
      <vt:lpstr>Calling member functions</vt:lpstr>
      <vt:lpstr>Calling member functions</vt:lpstr>
      <vt:lpstr>Understanding member functions</vt:lpstr>
      <vt:lpstr>Understanding member functions</vt:lpstr>
      <vt:lpstr>The standard library</vt:lpstr>
      <vt:lpstr>Constructors and destructors?</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1438</cp:revision>
  <dcterms:created xsi:type="dcterms:W3CDTF">2009-09-11T23:00:44Z</dcterms:created>
  <dcterms:modified xsi:type="dcterms:W3CDTF">2020-11-07T02:11:39Z</dcterms:modified>
</cp:coreProperties>
</file>